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46"/>
  </p:notesMasterIdLst>
  <p:sldIdLst>
    <p:sldId id="256" r:id="rId5"/>
    <p:sldId id="423" r:id="rId6"/>
    <p:sldId id="426" r:id="rId7"/>
    <p:sldId id="469" r:id="rId8"/>
    <p:sldId id="427" r:id="rId9"/>
    <p:sldId id="428" r:id="rId10"/>
    <p:sldId id="429" r:id="rId11"/>
    <p:sldId id="468" r:id="rId12"/>
    <p:sldId id="430" r:id="rId13"/>
    <p:sldId id="431" r:id="rId14"/>
    <p:sldId id="439" r:id="rId15"/>
    <p:sldId id="453" r:id="rId16"/>
    <p:sldId id="432" r:id="rId17"/>
    <p:sldId id="433" r:id="rId18"/>
    <p:sldId id="434" r:id="rId19"/>
    <p:sldId id="435" r:id="rId20"/>
    <p:sldId id="436" r:id="rId21"/>
    <p:sldId id="437" r:id="rId22"/>
    <p:sldId id="466" r:id="rId23"/>
    <p:sldId id="460" r:id="rId24"/>
    <p:sldId id="454" r:id="rId25"/>
    <p:sldId id="455" r:id="rId26"/>
    <p:sldId id="456" r:id="rId27"/>
    <p:sldId id="457" r:id="rId28"/>
    <p:sldId id="458" r:id="rId29"/>
    <p:sldId id="459" r:id="rId30"/>
    <p:sldId id="438" r:id="rId31"/>
    <p:sldId id="440" r:id="rId32"/>
    <p:sldId id="464" r:id="rId33"/>
    <p:sldId id="446" r:id="rId34"/>
    <p:sldId id="449" r:id="rId35"/>
    <p:sldId id="467" r:id="rId36"/>
    <p:sldId id="451" r:id="rId37"/>
    <p:sldId id="472" r:id="rId38"/>
    <p:sldId id="450" r:id="rId39"/>
    <p:sldId id="465" r:id="rId40"/>
    <p:sldId id="470" r:id="rId41"/>
    <p:sldId id="471" r:id="rId42"/>
    <p:sldId id="462" r:id="rId43"/>
    <p:sldId id="279" r:id="rId44"/>
    <p:sldId id="37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018CC-9450-4605-A083-C869CB6D2FA4}" v="2" dt="2018-11-06T12:41:34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60" y="7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A402C88E-4510-4C58-8A5D-3C57AC1F05EC}"/>
    <pc:docChg chg="delSld modSld">
      <pc:chgData name="Xin Zou" userId="260b9726081dae15" providerId="LiveId" clId="{A402C88E-4510-4C58-8A5D-3C57AC1F05EC}" dt="2018-11-06T12:41:45.280" v="44" actId="2696"/>
      <pc:docMkLst>
        <pc:docMk/>
      </pc:docMkLst>
      <pc:sldChg chg="del">
        <pc:chgData name="Xin Zou" userId="260b9726081dae15" providerId="LiveId" clId="{A402C88E-4510-4C58-8A5D-3C57AC1F05EC}" dt="2018-11-06T12:41:04.346" v="17" actId="2696"/>
        <pc:sldMkLst>
          <pc:docMk/>
          <pc:sldMk cId="0" sldId="257"/>
        </pc:sldMkLst>
      </pc:sldChg>
      <pc:sldChg chg="del">
        <pc:chgData name="Xin Zou" userId="260b9726081dae15" providerId="LiveId" clId="{A402C88E-4510-4C58-8A5D-3C57AC1F05EC}" dt="2018-11-06T12:41:04.334" v="16" actId="2696"/>
        <pc:sldMkLst>
          <pc:docMk/>
          <pc:sldMk cId="0" sldId="258"/>
        </pc:sldMkLst>
      </pc:sldChg>
      <pc:sldChg chg="del">
        <pc:chgData name="Xin Zou" userId="260b9726081dae15" providerId="LiveId" clId="{A402C88E-4510-4C58-8A5D-3C57AC1F05EC}" dt="2018-11-06T12:41:04.328" v="15" actId="2696"/>
        <pc:sldMkLst>
          <pc:docMk/>
          <pc:sldMk cId="0" sldId="259"/>
        </pc:sldMkLst>
      </pc:sldChg>
      <pc:sldChg chg="del">
        <pc:chgData name="Xin Zou" userId="260b9726081dae15" providerId="LiveId" clId="{A402C88E-4510-4C58-8A5D-3C57AC1F05EC}" dt="2018-11-06T12:41:04.308" v="13" actId="2696"/>
        <pc:sldMkLst>
          <pc:docMk/>
          <pc:sldMk cId="0" sldId="260"/>
        </pc:sldMkLst>
      </pc:sldChg>
      <pc:sldChg chg="del">
        <pc:chgData name="Xin Zou" userId="260b9726081dae15" providerId="LiveId" clId="{A402C88E-4510-4C58-8A5D-3C57AC1F05EC}" dt="2018-11-06T12:41:04.291" v="11" actId="2696"/>
        <pc:sldMkLst>
          <pc:docMk/>
          <pc:sldMk cId="0" sldId="261"/>
        </pc:sldMkLst>
      </pc:sldChg>
      <pc:sldChg chg="del">
        <pc:chgData name="Xin Zou" userId="260b9726081dae15" providerId="LiveId" clId="{A402C88E-4510-4C58-8A5D-3C57AC1F05EC}" dt="2018-11-06T12:41:04.249" v="7" actId="2696"/>
        <pc:sldMkLst>
          <pc:docMk/>
          <pc:sldMk cId="0" sldId="262"/>
        </pc:sldMkLst>
      </pc:sldChg>
      <pc:sldChg chg="del">
        <pc:chgData name="Xin Zou" userId="260b9726081dae15" providerId="LiveId" clId="{A402C88E-4510-4C58-8A5D-3C57AC1F05EC}" dt="2018-11-06T12:41:04.202" v="5" actId="2696"/>
        <pc:sldMkLst>
          <pc:docMk/>
          <pc:sldMk cId="0" sldId="263"/>
        </pc:sldMkLst>
      </pc:sldChg>
      <pc:sldChg chg="del">
        <pc:chgData name="Xin Zou" userId="260b9726081dae15" providerId="LiveId" clId="{A402C88E-4510-4C58-8A5D-3C57AC1F05EC}" dt="2018-11-06T12:41:04.179" v="4" actId="2696"/>
        <pc:sldMkLst>
          <pc:docMk/>
          <pc:sldMk cId="0" sldId="264"/>
        </pc:sldMkLst>
      </pc:sldChg>
      <pc:sldChg chg="del">
        <pc:chgData name="Xin Zou" userId="260b9726081dae15" providerId="LiveId" clId="{A402C88E-4510-4C58-8A5D-3C57AC1F05EC}" dt="2018-11-06T12:41:04.142" v="2" actId="2696"/>
        <pc:sldMkLst>
          <pc:docMk/>
          <pc:sldMk cId="0" sldId="265"/>
        </pc:sldMkLst>
      </pc:sldChg>
      <pc:sldChg chg="del">
        <pc:chgData name="Xin Zou" userId="260b9726081dae15" providerId="LiveId" clId="{A402C88E-4510-4C58-8A5D-3C57AC1F05EC}" dt="2018-11-06T12:41:04.320" v="14" actId="2696"/>
        <pc:sldMkLst>
          <pc:docMk/>
          <pc:sldMk cId="0" sldId="266"/>
        </pc:sldMkLst>
      </pc:sldChg>
      <pc:sldChg chg="del">
        <pc:chgData name="Xin Zou" userId="260b9726081dae15" providerId="LiveId" clId="{A402C88E-4510-4C58-8A5D-3C57AC1F05EC}" dt="2018-11-06T12:41:04.300" v="12" actId="2696"/>
        <pc:sldMkLst>
          <pc:docMk/>
          <pc:sldMk cId="0" sldId="267"/>
        </pc:sldMkLst>
      </pc:sldChg>
      <pc:sldChg chg="del">
        <pc:chgData name="Xin Zou" userId="260b9726081dae15" providerId="LiveId" clId="{A402C88E-4510-4C58-8A5D-3C57AC1F05EC}" dt="2018-11-06T12:41:04.278" v="10" actId="2696"/>
        <pc:sldMkLst>
          <pc:docMk/>
          <pc:sldMk cId="0" sldId="268"/>
        </pc:sldMkLst>
      </pc:sldChg>
      <pc:sldChg chg="del">
        <pc:chgData name="Xin Zou" userId="260b9726081dae15" providerId="LiveId" clId="{A402C88E-4510-4C58-8A5D-3C57AC1F05EC}" dt="2018-11-06T12:41:04.241" v="6" actId="2696"/>
        <pc:sldMkLst>
          <pc:docMk/>
          <pc:sldMk cId="0" sldId="269"/>
        </pc:sldMkLst>
      </pc:sldChg>
      <pc:sldChg chg="del">
        <pc:chgData name="Xin Zou" userId="260b9726081dae15" providerId="LiveId" clId="{A402C88E-4510-4C58-8A5D-3C57AC1F05EC}" dt="2018-11-06T12:41:04.158" v="3" actId="2696"/>
        <pc:sldMkLst>
          <pc:docMk/>
          <pc:sldMk cId="0" sldId="270"/>
        </pc:sldMkLst>
      </pc:sldChg>
      <pc:sldChg chg="del">
        <pc:chgData name="Xin Zou" userId="260b9726081dae15" providerId="LiveId" clId="{A402C88E-4510-4C58-8A5D-3C57AC1F05EC}" dt="2018-11-06T12:41:04.105" v="0" actId="2696"/>
        <pc:sldMkLst>
          <pc:docMk/>
          <pc:sldMk cId="0" sldId="272"/>
        </pc:sldMkLst>
      </pc:sldChg>
      <pc:sldChg chg="del">
        <pc:chgData name="Xin Zou" userId="260b9726081dae15" providerId="LiveId" clId="{A402C88E-4510-4C58-8A5D-3C57AC1F05EC}" dt="2018-11-06T12:41:45.280" v="44" actId="2696"/>
        <pc:sldMkLst>
          <pc:docMk/>
          <pc:sldMk cId="0" sldId="273"/>
        </pc:sldMkLst>
      </pc:sldChg>
      <pc:sldChg chg="del">
        <pc:chgData name="Xin Zou" userId="260b9726081dae15" providerId="LiveId" clId="{A402C88E-4510-4C58-8A5D-3C57AC1F05EC}" dt="2018-11-06T12:41:04.258" v="8" actId="2696"/>
        <pc:sldMkLst>
          <pc:docMk/>
          <pc:sldMk cId="1639048819" sldId="275"/>
        </pc:sldMkLst>
      </pc:sldChg>
      <pc:sldChg chg="del">
        <pc:chgData name="Xin Zou" userId="260b9726081dae15" providerId="LiveId" clId="{A402C88E-4510-4C58-8A5D-3C57AC1F05EC}" dt="2018-11-06T12:41:04.268" v="9" actId="2696"/>
        <pc:sldMkLst>
          <pc:docMk/>
          <pc:sldMk cId="4033602119" sldId="276"/>
        </pc:sldMkLst>
      </pc:sldChg>
      <pc:sldChg chg="del">
        <pc:chgData name="Xin Zou" userId="260b9726081dae15" providerId="LiveId" clId="{A402C88E-4510-4C58-8A5D-3C57AC1F05EC}" dt="2018-11-06T12:41:04.121" v="1" actId="2696"/>
        <pc:sldMkLst>
          <pc:docMk/>
          <pc:sldMk cId="4235529083" sldId="277"/>
        </pc:sldMkLst>
      </pc:sldChg>
      <pc:sldChg chg="del">
        <pc:chgData name="Xin Zou" userId="260b9726081dae15" providerId="LiveId" clId="{A402C88E-4510-4C58-8A5D-3C57AC1F05EC}" dt="2018-11-06T12:41:04.359" v="18" actId="2696"/>
        <pc:sldMkLst>
          <pc:docMk/>
          <pc:sldMk cId="1769072720" sldId="278"/>
        </pc:sldMkLst>
      </pc:sldChg>
      <pc:sldChg chg="modSp">
        <pc:chgData name="Xin Zou" userId="260b9726081dae15" providerId="LiveId" clId="{A402C88E-4510-4C58-8A5D-3C57AC1F05EC}" dt="2018-11-06T12:41:38.233" v="43" actId="6549"/>
        <pc:sldMkLst>
          <pc:docMk/>
          <pc:sldMk cId="2796478100" sldId="423"/>
        </pc:sldMkLst>
        <pc:spChg chg="mod">
          <ac:chgData name="Xin Zou" userId="260b9726081dae15" providerId="LiveId" clId="{A402C88E-4510-4C58-8A5D-3C57AC1F05EC}" dt="2018-11-06T12:41:38.233" v="43" actId="6549"/>
          <ac:spMkLst>
            <pc:docMk/>
            <pc:sldMk cId="2796478100" sldId="423"/>
            <ac:spMk id="2" creationId="{00000000-0000-0000-0000-000000000000}"/>
          </ac:spMkLst>
        </pc:spChg>
        <pc:spChg chg="mod">
          <ac:chgData name="Xin Zou" userId="260b9726081dae15" providerId="LiveId" clId="{A402C88E-4510-4C58-8A5D-3C57AC1F05EC}" dt="2018-11-06T12:41:28.189" v="19"/>
          <ac:spMkLst>
            <pc:docMk/>
            <pc:sldMk cId="2796478100" sldId="423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32933-91A9-422F-8596-7B8F6F3F28BB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BD52F-7D0D-4FAB-8FAE-6722C7AD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5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060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242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058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75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224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1319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889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From Joel on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67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107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25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0875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159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307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518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https://www.newhistorian.com/melanesian-cargo-cults-consumerism/8821/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9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https://www.youtube.com/watch?v=pqAg0GJLPGk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BD52F-7D0D-4FAB-8FAE-6722C7AD98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21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73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4485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44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715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8754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1D881-EEAD-0F4C-98D0-878679BCD56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209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6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5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20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85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37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95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05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8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1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6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4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7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5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2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2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51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qAg0GJLPGk" TargetMode="Externa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4387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实战中的软件工程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第 </a:t>
            </a:r>
            <a:r>
              <a:rPr lang="en-US" altLang="zh-CN" dirty="0"/>
              <a:t>7 </a:t>
            </a:r>
            <a:r>
              <a:rPr lang="zh-CN" altLang="en-US" dirty="0"/>
              <a:t>章</a:t>
            </a:r>
            <a:endParaRPr lang="en-US" dirty="0"/>
          </a:p>
          <a:p>
            <a:r>
              <a:rPr lang="zh-CN" altLang="en-US" dirty="0"/>
              <a:t>邹欣</a:t>
            </a:r>
            <a:endParaRPr lang="en-US" dirty="0"/>
          </a:p>
          <a:p>
            <a:r>
              <a:rPr lang="en-US" dirty="0"/>
              <a:t>201</a:t>
            </a:r>
            <a:r>
              <a:rPr lang="en-US" altLang="zh-CN" dirty="0"/>
              <a:t>8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BBS </a:t>
            </a:r>
            <a:r>
              <a:rPr lang="zh-CN" altLang="en-US" sz="2700" dirty="0">
                <a:latin typeface="+mn-ea"/>
                <a:ea typeface="+mn-ea"/>
              </a:rPr>
              <a:t>（</a:t>
            </a:r>
            <a:r>
              <a:rPr lang="en-US" altLang="zh-CN" sz="2700" b="0" dirty="0">
                <a:latin typeface="+mn-ea"/>
                <a:ea typeface="+mn-ea"/>
              </a:rPr>
              <a:t>Microsoft Exchange Public Folder</a:t>
            </a:r>
            <a:r>
              <a:rPr lang="zh-CN" altLang="en-US" sz="27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2152651" y="1682522"/>
            <a:ext cx="695549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zh-CN" altLang="en-US" dirty="0"/>
              <a:t>我们平时就在</a:t>
            </a:r>
            <a:r>
              <a:rPr lang="en-US" altLang="zh-CN" dirty="0"/>
              <a:t>BBS </a:t>
            </a:r>
            <a:r>
              <a:rPr lang="zh-CN" altLang="en-US" dirty="0"/>
              <a:t>上活动，能否也用</a:t>
            </a:r>
            <a:r>
              <a:rPr lang="en-US" altLang="zh-CN" dirty="0"/>
              <a:t>BBS </a:t>
            </a:r>
            <a:r>
              <a:rPr lang="zh-CN" altLang="en-US" dirty="0"/>
              <a:t>来管理软件开发呢？</a:t>
            </a:r>
            <a:endParaRPr lang="en-US" altLang="zh-CN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Outlook 98: solve the sharing problem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Part of “dogfood exchange”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Fast definition of exchange forms, and easy sharing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Clear roles and responsibilities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Can sort by key fields and show simple project status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issues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No history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zh-CN" dirty="0"/>
              <a:t>No easy query language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Almost like today’s SharePoint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or </a:t>
            </a:r>
            <a:r>
              <a:rPr lang="zh-CN" altLang="en-US" dirty="0"/>
              <a:t>水木</a:t>
            </a:r>
            <a:r>
              <a:rPr lang="en-US" altLang="zh-CN" dirty="0"/>
              <a:t>BBS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dirty="0"/>
              <a:t>Lesson – let each team decide what’s best for the team. </a:t>
            </a:r>
          </a:p>
        </p:txBody>
      </p:sp>
    </p:spTree>
    <p:extLst>
      <p:ext uri="{BB962C8B-B14F-4D97-AF65-F5344CB8AC3E}">
        <p14:creationId xmlns:p14="http://schemas.microsoft.com/office/powerpoint/2010/main" val="278971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Microsoft Project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15" y="1605397"/>
            <a:ext cx="4548286" cy="2899063"/>
          </a:xfrm>
        </p:spPr>
      </p:pic>
      <p:sp>
        <p:nvSpPr>
          <p:cNvPr id="3" name="矩形 2"/>
          <p:cNvSpPr/>
          <p:nvPr/>
        </p:nvSpPr>
        <p:spPr>
          <a:xfrm>
            <a:off x="2152651" y="1684406"/>
            <a:ext cx="3512127" cy="1797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Why can’t we use MS Project to manage our software project?</a:t>
            </a:r>
          </a:p>
          <a:p>
            <a:pPr marL="214313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Great in high level planning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Huge charts and tables in the hall way</a:t>
            </a:r>
          </a:p>
        </p:txBody>
      </p:sp>
    </p:spTree>
    <p:extLst>
      <p:ext uri="{BB962C8B-B14F-4D97-AF65-F5344CB8AC3E}">
        <p14:creationId xmlns:p14="http://schemas.microsoft.com/office/powerpoint/2010/main" val="6037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Microsoft Project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1" y="1684407"/>
            <a:ext cx="6955491" cy="249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Troubles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Sharing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It assumes everybody finishes one task then start the next one. 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Dependencies become a mess </a:t>
            </a:r>
            <a:r>
              <a:rPr lang="zh-CN" altLang="en-US" dirty="0"/>
              <a:t>（复杂的依赖关系）</a:t>
            </a:r>
            <a:endParaRPr lang="en-US" altLang="zh-CN" dirty="0"/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How to assign on task to another person, while keeping the previous history?</a:t>
            </a:r>
          </a:p>
          <a:p>
            <a:pPr marL="557213" lvl="1" indent="-214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How to show the status of the whole team?</a:t>
            </a:r>
          </a:p>
        </p:txBody>
      </p:sp>
    </p:spTree>
    <p:extLst>
      <p:ext uri="{BB962C8B-B14F-4D97-AF65-F5344CB8AC3E}">
        <p14:creationId xmlns:p14="http://schemas.microsoft.com/office/powerpoint/2010/main" val="31444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Product Studio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152650" y="1983129"/>
            <a:ext cx="7036174" cy="32713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964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Product Studio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2650" y="1802813"/>
            <a:ext cx="554355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We used in Outlook</a:t>
            </a:r>
            <a:r>
              <a:rPr lang="zh-CN" altLang="en-US" dirty="0"/>
              <a:t> </a:t>
            </a:r>
            <a:r>
              <a:rPr lang="en-US" altLang="zh-CN" dirty="0"/>
              <a:t>XP – Outlook 2007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Provides Object</a:t>
            </a:r>
            <a:r>
              <a:rPr lang="zh-CN" altLang="en-US" dirty="0"/>
              <a:t> </a:t>
            </a:r>
            <a:r>
              <a:rPr lang="en-US" altLang="zh-CN" dirty="0"/>
              <a:t>Model for add-in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Replaces Raid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Product Studio supports more types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bugs/</a:t>
            </a:r>
            <a:r>
              <a:rPr lang="en-US" altLang="zh-CN" dirty="0" err="1"/>
              <a:t>TestCases</a:t>
            </a:r>
            <a:r>
              <a:rPr lang="en-US" altLang="zh-CN" dirty="0"/>
              <a:t>/</a:t>
            </a:r>
            <a:r>
              <a:rPr lang="en-US" altLang="zh-CN" dirty="0" err="1"/>
              <a:t>TestResults</a:t>
            </a:r>
            <a:r>
              <a:rPr lang="en-US" altLang="zh-CN" dirty="0"/>
              <a:t>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Planning to support “task management”</a:t>
            </a:r>
          </a:p>
        </p:txBody>
      </p:sp>
    </p:spTree>
    <p:extLst>
      <p:ext uri="{BB962C8B-B14F-4D97-AF65-F5344CB8AC3E}">
        <p14:creationId xmlns:p14="http://schemas.microsoft.com/office/powerpoint/2010/main" val="1680819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Team Foundation Server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2068930"/>
            <a:ext cx="7543800" cy="500379"/>
          </a:xfrm>
          <a:prstGeom prst="rect">
            <a:avLst/>
          </a:prstGeom>
          <a:solidFill>
            <a:schemeClr val="bg2"/>
          </a:solidFill>
        </p:spPr>
        <p:txBody>
          <a:bodyPr wrap="square" tIns="70200" bIns="105300">
            <a:spAutoFit/>
          </a:bodyPr>
          <a:lstStyle/>
          <a:p>
            <a:pPr algn="ctr"/>
            <a:r>
              <a:rPr lang="en-US" altLang="zh-CN" sz="2100" dirty="0">
                <a:latin typeface="+mn-ea"/>
              </a:rPr>
              <a:t>Work item = all things we need to do</a:t>
            </a:r>
          </a:p>
        </p:txBody>
      </p:sp>
      <p:pic>
        <p:nvPicPr>
          <p:cNvPr id="7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7306" y="2791706"/>
            <a:ext cx="5661212" cy="2691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991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TFS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147731" y="1764715"/>
            <a:ext cx="5495855" cy="375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592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>
                <a:latin typeface="+mn-ea"/>
                <a:ea typeface="+mn-ea"/>
              </a:rPr>
              <a:t>TFS work item types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2650" y="1752464"/>
            <a:ext cx="4572000" cy="3522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Work item types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Task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Bug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Scenario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Risk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Quality of Service Requirement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Reference name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The permanent name for a field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Company.domain.name</a:t>
            </a:r>
          </a:p>
        </p:txBody>
      </p:sp>
    </p:spTree>
    <p:extLst>
      <p:ext uri="{BB962C8B-B14F-4D97-AF65-F5344CB8AC3E}">
        <p14:creationId xmlns:p14="http://schemas.microsoft.com/office/powerpoint/2010/main" val="3563389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Strength of TFS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1" y="1752400"/>
            <a:ext cx="70554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Flexible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Team size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 5 ~ 2000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Support different process (MSF Agile, CMMI)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Integrated tool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Work item tracking / source control / build / reporting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public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Web Service API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Work with 3</a:t>
            </a:r>
            <a:r>
              <a:rPr lang="en-US" altLang="zh-CN" baseline="30000" dirty="0">
                <a:latin typeface="+mn-ea"/>
              </a:rPr>
              <a:t>rd</a:t>
            </a:r>
            <a:r>
              <a:rPr lang="en-US" altLang="zh-CN" dirty="0">
                <a:latin typeface="+mn-ea"/>
              </a:rPr>
              <a:t> party apps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public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programming API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You can design your own add-in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Web interface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and multiple clients</a:t>
            </a:r>
          </a:p>
        </p:txBody>
      </p:sp>
    </p:spTree>
    <p:extLst>
      <p:ext uri="{BB962C8B-B14F-4D97-AF65-F5344CB8AC3E}">
        <p14:creationId xmlns:p14="http://schemas.microsoft.com/office/powerpoint/2010/main" val="3575035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TFS &amp; Win10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419" y="1564142"/>
            <a:ext cx="6672263" cy="19502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52651" y="3813955"/>
            <a:ext cx="7025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Most of current MS projects are managed by TFS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People: 30,000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Source code: 100G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Location</a:t>
            </a:r>
            <a:r>
              <a:rPr lang="en-US" altLang="zh-CN">
                <a:latin typeface="+mn-ea"/>
              </a:rPr>
              <a:t>: 6 </a:t>
            </a:r>
            <a:r>
              <a:rPr lang="en-US" altLang="zh-CN" dirty="0">
                <a:latin typeface="+mn-ea"/>
              </a:rPr>
              <a:t>different time zones</a:t>
            </a:r>
          </a:p>
        </p:txBody>
      </p:sp>
    </p:spTree>
    <p:extLst>
      <p:ext uri="{BB962C8B-B14F-4D97-AF65-F5344CB8AC3E}">
        <p14:creationId xmlns:p14="http://schemas.microsoft.com/office/powerpoint/2010/main" val="324336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14313" indent="-214313"/>
            <a:r>
              <a:rPr lang="zh-CN" altLang="en-US" sz="2400" dirty="0">
                <a:latin typeface="+mn-ea"/>
              </a:rPr>
              <a:t>微软如何做项目管理（传说和个人经历）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1" y="1600200"/>
            <a:ext cx="7086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牛仔式的开发 </a:t>
            </a:r>
            <a:r>
              <a:rPr lang="en-US" altLang="zh-CN" sz="2800" dirty="0">
                <a:latin typeface="+mn-ea"/>
              </a:rPr>
              <a:t>Cowboy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用简单工具：</a:t>
            </a:r>
            <a:r>
              <a:rPr lang="en-US" altLang="zh-CN" sz="2800" dirty="0">
                <a:latin typeface="+mn-ea"/>
              </a:rPr>
              <a:t>Excel</a:t>
            </a:r>
            <a:r>
              <a:rPr lang="zh-CN" altLang="en-US" sz="2800" dirty="0">
                <a:latin typeface="+mn-ea"/>
              </a:rPr>
              <a:t>，</a:t>
            </a:r>
            <a:r>
              <a:rPr lang="en-US" altLang="zh-CN" sz="2800" dirty="0">
                <a:latin typeface="+mn-ea"/>
              </a:rPr>
              <a:t>Notepad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专用工具：</a:t>
            </a:r>
            <a:r>
              <a:rPr lang="en-US" altLang="zh-CN" sz="2800" dirty="0">
                <a:latin typeface="+mn-ea"/>
              </a:rPr>
              <a:t>Raid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用聊天工具来管理行么：</a:t>
            </a:r>
            <a:r>
              <a:rPr lang="en-US" altLang="zh-CN" sz="2800" dirty="0">
                <a:latin typeface="+mn-ea"/>
              </a:rPr>
              <a:t>BBS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通用的项目管理工具：</a:t>
            </a:r>
            <a:r>
              <a:rPr lang="en-US" altLang="zh-CN" sz="2800" dirty="0">
                <a:latin typeface="+mn-ea"/>
              </a:rPr>
              <a:t>MS Project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转回专用工具：</a:t>
            </a:r>
            <a:r>
              <a:rPr lang="en-US" altLang="zh-CN" sz="2800" dirty="0">
                <a:latin typeface="+mn-ea"/>
              </a:rPr>
              <a:t>Product Studio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开放的工具：</a:t>
            </a:r>
            <a:r>
              <a:rPr lang="en-US" altLang="zh-CN" sz="2800" dirty="0">
                <a:latin typeface="+mn-ea"/>
              </a:rPr>
              <a:t>VS Team Foundation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继续开放： </a:t>
            </a:r>
            <a:r>
              <a:rPr lang="en-US" altLang="zh-CN" sz="2800" dirty="0">
                <a:latin typeface="+mn-ea"/>
              </a:rPr>
              <a:t>git + TFS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B0D2E-4D89-40C7-B3E2-2003DAF8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752600"/>
            <a:ext cx="4149436" cy="33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8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Microsoft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214" y="2355637"/>
            <a:ext cx="6458899" cy="27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76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7419975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History of PM in Microsoft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7138174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As the team grows, communication becomes a problem</a:t>
            </a:r>
          </a:p>
          <a:p>
            <a:pPr lvl="1"/>
            <a:r>
              <a:rPr lang="en-US" altLang="zh-CN" dirty="0"/>
              <a:t>O(n^2)</a:t>
            </a:r>
          </a:p>
          <a:p>
            <a:pPr lvl="1"/>
            <a:r>
              <a:rPr lang="en-US" altLang="zh-CN" dirty="0"/>
              <a:t>Keep adding programmers into a team is NOT going to work</a:t>
            </a:r>
          </a:p>
          <a:p>
            <a:r>
              <a:rPr lang="en-US" altLang="zh-CN" dirty="0"/>
              <a:t>Charles Simonyi has an idea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3530" b="-3"/>
          <a:stretch/>
        </p:blipFill>
        <p:spPr>
          <a:xfrm>
            <a:off x="8773477" y="640082"/>
            <a:ext cx="2778443" cy="27066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b="21310"/>
          <a:stretch/>
        </p:blipFill>
        <p:spPr bwMode="auto">
          <a:xfrm>
            <a:off x="8773477" y="3511293"/>
            <a:ext cx="2778443" cy="2707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41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Original idea of 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Program Manager</a:t>
            </a:r>
          </a:p>
          <a:p>
            <a:pPr lvl="1"/>
            <a:r>
              <a:rPr lang="en-US" altLang="zh-CN" dirty="0"/>
              <a:t>Master Programmer vs. Slave Programmer</a:t>
            </a:r>
          </a:p>
          <a:p>
            <a:r>
              <a:rPr lang="en-US" altLang="zh-CN" dirty="0"/>
              <a:t>Master Programmer  (Program Manager)</a:t>
            </a:r>
          </a:p>
          <a:p>
            <a:pPr lvl="1"/>
            <a:r>
              <a:rPr lang="en-US" altLang="zh-CN" dirty="0"/>
              <a:t>Write high level code</a:t>
            </a:r>
          </a:p>
          <a:p>
            <a:r>
              <a:rPr lang="en-US" altLang="zh-CN" dirty="0"/>
              <a:t>Slave/Junior Programmer</a:t>
            </a:r>
          </a:p>
          <a:p>
            <a:pPr lvl="1"/>
            <a:r>
              <a:rPr lang="en-US" altLang="zh-CN" dirty="0"/>
              <a:t>Write detail implementation code</a:t>
            </a:r>
          </a:p>
          <a:p>
            <a:pPr lvl="1"/>
            <a:r>
              <a:rPr lang="en-US" altLang="zh-CN" dirty="0"/>
              <a:t>Works for a PM</a:t>
            </a:r>
          </a:p>
          <a:p>
            <a:r>
              <a:rPr lang="en-US" altLang="zh-CN" dirty="0"/>
              <a:t>“programmer’s apprentice”  - similar idea</a:t>
            </a:r>
          </a:p>
          <a:p>
            <a:pPr>
              <a:buNone/>
            </a:pPr>
            <a:endParaRPr lang="en-US" dirty="0"/>
          </a:p>
          <a:p>
            <a:r>
              <a:rPr lang="en-US" altLang="zh-CN" dirty="0"/>
              <a:t>But, nobody wanted to be a “slave”, or an “apprentice”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bunch of busy engineers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S</a:t>
            </a:r>
            <a:r>
              <a:rPr lang="en-US" dirty="0"/>
              <a:t>oftware development was getting so complicated that</a:t>
            </a:r>
          </a:p>
          <a:p>
            <a:pPr lvl="1"/>
            <a:r>
              <a:rPr lang="en-US" dirty="0"/>
              <a:t> None of the programmers had the time to figure out how to make software that was either </a:t>
            </a:r>
            <a:r>
              <a:rPr lang="en-US" b="1" dirty="0"/>
              <a:t>usable</a:t>
            </a:r>
            <a:r>
              <a:rPr lang="en-US" dirty="0"/>
              <a:t> or </a:t>
            </a:r>
            <a:r>
              <a:rPr lang="en-US" b="1" dirty="0"/>
              <a:t>useful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marketing team was ranting and raving about customer needs and nobody had time to talk to them or </a:t>
            </a:r>
            <a:r>
              <a:rPr lang="en-US" b="1" dirty="0"/>
              <a:t>translate</a:t>
            </a:r>
            <a:r>
              <a:rPr lang="en-US" dirty="0"/>
              <a:t> their MBA-speak into </a:t>
            </a:r>
            <a:r>
              <a:rPr lang="en-US" b="1" dirty="0"/>
              <a:t>actual</a:t>
            </a: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Product design involves a lot of work: </a:t>
            </a:r>
          </a:p>
          <a:p>
            <a:pPr lvl="2"/>
            <a:r>
              <a:rPr lang="en-US" dirty="0"/>
              <a:t>talking to users, </a:t>
            </a:r>
          </a:p>
          <a:p>
            <a:pPr lvl="2"/>
            <a:r>
              <a:rPr lang="en-US" dirty="0"/>
              <a:t>running usability tests, </a:t>
            </a:r>
          </a:p>
          <a:p>
            <a:pPr lvl="2"/>
            <a:r>
              <a:rPr lang="en-US" dirty="0"/>
              <a:t>reviewing competitive products, </a:t>
            </a:r>
          </a:p>
          <a:p>
            <a:pPr lvl="2"/>
            <a:r>
              <a:rPr lang="en-US" dirty="0"/>
              <a:t>and thinking hard about how to make things easier, </a:t>
            </a:r>
          </a:p>
          <a:p>
            <a:r>
              <a:rPr lang="en-US" dirty="0"/>
              <a:t>most programmers just didn’t have the time (nor were they particularly good at it).</a:t>
            </a:r>
          </a:p>
        </p:txBody>
      </p:sp>
    </p:spTree>
    <p:extLst>
      <p:ext uri="{BB962C8B-B14F-4D97-AF65-F5344CB8AC3E}">
        <p14:creationId xmlns:p14="http://schemas.microsoft.com/office/powerpoint/2010/main" val="42866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Turn the idea around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1950" y="1714500"/>
            <a:ext cx="2133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152651" y="1714500"/>
            <a:ext cx="572019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04788" indent="-204788" fontAlgn="base">
              <a:spcBef>
                <a:spcPts val="431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altLang="zh-CN" dirty="0" err="1"/>
              <a:t>Jabe</a:t>
            </a:r>
            <a:r>
              <a:rPr lang="en-US" altLang="zh-CN" dirty="0"/>
              <a:t> Blumenthal (1984, first PM)</a:t>
            </a:r>
          </a:p>
          <a:p>
            <a:pPr marL="204788" indent="-204788" fontAlgn="base">
              <a:spcBef>
                <a:spcPts val="431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altLang="zh-CN" dirty="0"/>
              <a:t>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Do everything besides coding and testing</a:t>
            </a:r>
          </a:p>
          <a:p>
            <a:pPr marL="204788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PM</a:t>
            </a:r>
            <a:r>
              <a:rPr lang="en-US" dirty="0"/>
              <a:t> would own the </a:t>
            </a:r>
            <a:r>
              <a:rPr lang="en-US" i="1" dirty="0"/>
              <a:t>design</a:t>
            </a:r>
            <a:r>
              <a:rPr lang="en-US" dirty="0"/>
              <a:t> and the </a:t>
            </a:r>
            <a:r>
              <a:rPr lang="en-US" i="1" dirty="0"/>
              <a:t>spec</a:t>
            </a:r>
            <a:r>
              <a:rPr lang="en-US" dirty="0"/>
              <a:t> for products.</a:t>
            </a:r>
            <a:endParaRPr lang="en-US" altLang="zh-CN" dirty="0"/>
          </a:p>
          <a:p>
            <a:pPr marL="204788" indent="-204788" fontAlgn="base">
              <a:spcBef>
                <a:spcPts val="431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altLang="zh-CN" dirty="0"/>
              <a:t>PM has similar career path  as dev/test</a:t>
            </a:r>
          </a:p>
          <a:p>
            <a:pPr marL="204788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PM-&gt;PM II  -&gt; Senior PM -&gt; Principal PM -&gt;…</a:t>
            </a:r>
          </a:p>
          <a:p>
            <a:pPr marL="204788" indent="-204788">
              <a:spcBef>
                <a:spcPts val="431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dirty="0"/>
              <a:t>PM-&gt;PM lead -&gt; PM Manager (Group PM) -&gt;Director of PM -&gt; VP in charge of 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  <a:buSzPct val="85000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52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Role of PM -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Role of 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Gather requirements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Design UI, Write spec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Coordinate </a:t>
            </a:r>
            <a:r>
              <a:rPr lang="en-US" dirty="0"/>
              <a:t>marketing, documentation, testing, localization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Lead the team to reach decision (as money to the society)</a:t>
            </a:r>
          </a:p>
          <a:p>
            <a:r>
              <a:rPr lang="en-US" altLang="zh-CN" dirty="0"/>
              <a:t>PM: focus on the big picture, the balance of Time/Resource/Feature</a:t>
            </a:r>
          </a:p>
          <a:p>
            <a:r>
              <a:rPr lang="en-US" altLang="zh-CN" dirty="0"/>
              <a:t>Dev/test/etc: focus on individual technical issues</a:t>
            </a:r>
          </a:p>
        </p:txBody>
      </p:sp>
    </p:spTree>
    <p:extLst>
      <p:ext uri="{BB962C8B-B14F-4D97-AF65-F5344CB8AC3E}">
        <p14:creationId xmlns:p14="http://schemas.microsoft.com/office/powerpoint/2010/main" val="277420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Project Manager vs. Program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181350" y="1727429"/>
          <a:ext cx="5829300" cy="356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857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Proj</a:t>
                      </a:r>
                      <a:r>
                        <a:rPr lang="en-US" sz="1800" dirty="0"/>
                        <a:t>.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Prog</a:t>
                      </a:r>
                      <a:r>
                        <a:rPr lang="en-US" sz="1800" dirty="0"/>
                        <a:t>. Manager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040">
                <a:tc>
                  <a:txBody>
                    <a:bodyPr/>
                    <a:lstStyle/>
                    <a:p>
                      <a:r>
                        <a:rPr lang="en-US" sz="1800" dirty="0"/>
                        <a:t>Leads a team of subordinates to work on a project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 with</a:t>
                      </a:r>
                      <a:r>
                        <a:rPr lang="en-US" sz="1800" baseline="0" dirty="0"/>
                        <a:t> peers on feature(s)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57">
                <a:tc>
                  <a:txBody>
                    <a:bodyPr/>
                    <a:lstStyle/>
                    <a:p>
                      <a:r>
                        <a:rPr lang="en-US" sz="1800" dirty="0"/>
                        <a:t>Usually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the single person representing the project to stake holders and 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many PMs working inside a team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040">
                <a:tc>
                  <a:txBody>
                    <a:bodyPr/>
                    <a:lstStyle/>
                    <a:p>
                      <a:r>
                        <a:rPr lang="en-US" sz="1800" dirty="0"/>
                        <a:t>Has final say about features and other decisions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 with others</a:t>
                      </a:r>
                      <a:r>
                        <a:rPr lang="en-US" sz="1800" baseline="0" dirty="0"/>
                        <a:t> to reach a decision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1800" dirty="0"/>
                        <a:t>Also focus on People</a:t>
                      </a:r>
                      <a:r>
                        <a:rPr lang="en-US" sz="1800" baseline="0" dirty="0"/>
                        <a:t> management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Focus only on technical issues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2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>
                <a:latin typeface="+mn-ea"/>
                <a:ea typeface="+mn-ea"/>
              </a:rPr>
              <a:t>有奖竞猜</a:t>
            </a:r>
            <a:r>
              <a:rPr lang="en-US" altLang="zh-CN" sz="2700" dirty="0">
                <a:latin typeface="+mn-ea"/>
                <a:ea typeface="+mn-ea"/>
              </a:rPr>
              <a:t>(2)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24100" y="3244175"/>
            <a:ext cx="7543800" cy="500379"/>
          </a:xfrm>
          <a:prstGeom prst="rect">
            <a:avLst/>
          </a:prstGeom>
          <a:solidFill>
            <a:schemeClr val="bg2"/>
          </a:solidFill>
        </p:spPr>
        <p:txBody>
          <a:bodyPr wrap="square" tIns="70200" bIns="105300">
            <a:spAutoFit/>
          </a:bodyPr>
          <a:lstStyle/>
          <a:p>
            <a:pPr algn="ctr"/>
            <a:r>
              <a:rPr lang="en-US" altLang="zh-CN" sz="2100" dirty="0">
                <a:cs typeface="Arial" charset="0"/>
              </a:rPr>
              <a:t>What’s Microsoft Dev</a:t>
            </a:r>
            <a:r>
              <a:rPr lang="zh-CN" altLang="en-US" sz="2100" dirty="0">
                <a:cs typeface="Arial" charset="0"/>
              </a:rPr>
              <a:t> </a:t>
            </a:r>
            <a:r>
              <a:rPr lang="en-US" altLang="zh-CN" sz="2100" dirty="0">
                <a:cs typeface="Arial" charset="0"/>
              </a:rPr>
              <a:t>: Test ratio in 1982?</a:t>
            </a:r>
          </a:p>
        </p:txBody>
      </p:sp>
    </p:spTree>
    <p:extLst>
      <p:ext uri="{BB962C8B-B14F-4D97-AF65-F5344CB8AC3E}">
        <p14:creationId xmlns:p14="http://schemas.microsoft.com/office/powerpoint/2010/main" val="427533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Tools + methodology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715827"/>
            <a:ext cx="7547162" cy="390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Ad hoc -&gt;General -&gt; specialized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Excel -&gt; Raid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-&gt; Project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-&gt;Product Studio -&gt; TFS</a:t>
            </a:r>
          </a:p>
          <a:p>
            <a:pPr marL="257175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Methodology evolves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All </a:t>
            </a:r>
            <a:r>
              <a:rPr lang="en-US" altLang="zh-CN" sz="1500" dirty="0" err="1">
                <a:latin typeface="+mn-ea"/>
              </a:rPr>
              <a:t>devs</a:t>
            </a:r>
            <a:r>
              <a:rPr lang="en-US" altLang="zh-CN" sz="1500" dirty="0">
                <a:latin typeface="+mn-ea"/>
              </a:rPr>
              <a:t> in early years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Shared test team to specialized test team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dev: test    20:1   to 1:1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PM</a:t>
            </a:r>
            <a:r>
              <a:rPr lang="zh-CN" altLang="en-US" sz="1500" dirty="0">
                <a:latin typeface="+mn-ea"/>
              </a:rPr>
              <a:t>  </a:t>
            </a:r>
            <a:r>
              <a:rPr lang="en-US" altLang="zh-CN" sz="1500" dirty="0">
                <a:latin typeface="+mn-ea"/>
              </a:rPr>
              <a:t>(1984)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Feature team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pm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+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dev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+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test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Focus on security and process</a:t>
            </a:r>
          </a:p>
          <a:p>
            <a:pPr marL="600075" lvl="1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MSF</a:t>
            </a:r>
            <a:r>
              <a:rPr lang="zh-CN" altLang="en-US" sz="1500" dirty="0">
                <a:latin typeface="+mn-ea"/>
              </a:rPr>
              <a:t> </a:t>
            </a:r>
            <a:r>
              <a:rPr lang="en-US" altLang="zh-CN" sz="1500" dirty="0">
                <a:latin typeface="+mn-ea"/>
              </a:rPr>
              <a:t>4.0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Agile</a:t>
            </a:r>
          </a:p>
          <a:p>
            <a:pPr marL="942975" lvl="2" indent="-25717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MSF for CMMI</a:t>
            </a:r>
          </a:p>
        </p:txBody>
      </p:sp>
    </p:spTree>
    <p:extLst>
      <p:ext uri="{BB962C8B-B14F-4D97-AF65-F5344CB8AC3E}">
        <p14:creationId xmlns:p14="http://schemas.microsoft.com/office/powerpoint/2010/main" val="2987673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 &amp; other theories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MSF &amp; CMM</a:t>
            </a:r>
          </a:p>
          <a:p>
            <a:pPr lvl="1"/>
            <a:r>
              <a:rPr lang="en-US" dirty="0"/>
              <a:t>Should we use Capability Maturity Model to measure MS process?</a:t>
            </a:r>
          </a:p>
          <a:p>
            <a:r>
              <a:rPr lang="en-US" dirty="0"/>
              <a:t>MSF &amp; Six Sigma</a:t>
            </a:r>
          </a:p>
          <a:p>
            <a:pPr lvl="1"/>
            <a:r>
              <a:rPr lang="en-US" dirty="0"/>
              <a:t>A six sigma process is one in which 99.99966% of all opportunities to produce some feature of a part are statistically expected to be free of defects (3.4 defective features / million opportunities)</a:t>
            </a:r>
          </a:p>
          <a:p>
            <a:pPr lvl="1"/>
            <a:r>
              <a:rPr lang="en-US" dirty="0"/>
              <a:t>Should we treat software development as hardware manufacture?</a:t>
            </a:r>
          </a:p>
          <a:p>
            <a:pPr lvl="1"/>
            <a:r>
              <a:rPr lang="en-US" dirty="0"/>
              <a:t>MVP: Minimum Viable Product</a:t>
            </a:r>
          </a:p>
          <a:p>
            <a:pPr lvl="1"/>
            <a:r>
              <a:rPr lang="en-US" dirty="0"/>
              <a:t>MBP: Maximum Beautiful Product</a:t>
            </a:r>
          </a:p>
        </p:txBody>
      </p:sp>
    </p:spTree>
    <p:extLst>
      <p:ext uri="{BB962C8B-B14F-4D97-AF65-F5344CB8AC3E}">
        <p14:creationId xmlns:p14="http://schemas.microsoft.com/office/powerpoint/2010/main" val="363441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Cowboy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1828800"/>
            <a:ext cx="5704914" cy="254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Just write code!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Depends on personal technical strength</a:t>
            </a:r>
          </a:p>
          <a:p>
            <a:pPr marL="288131" lvl="1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Story — First Basic interpreter</a:t>
            </a:r>
          </a:p>
          <a:p>
            <a:pPr marL="288131" lvl="1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Cowboy style </a:t>
            </a:r>
            <a:r>
              <a:rPr lang="zh-CN" altLang="en-US" dirty="0">
                <a:latin typeface="+mn-ea"/>
              </a:rPr>
              <a:t>（牛仔风格）</a:t>
            </a:r>
            <a:endParaRPr lang="en-US" altLang="zh-CN" dirty="0">
              <a:latin typeface="+mn-ea"/>
            </a:endParaRPr>
          </a:p>
          <a:p>
            <a:pPr marL="560784" lvl="2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Individual excellence</a:t>
            </a:r>
          </a:p>
          <a:p>
            <a:pPr marL="560784" lvl="2" indent="-2881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Hard working</a:t>
            </a:r>
          </a:p>
        </p:txBody>
      </p:sp>
      <p:pic>
        <p:nvPicPr>
          <p:cNvPr id="4" name="Picture 2" descr="http://www.computercloset.org/MITS_Altair_8800_FullView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495800"/>
            <a:ext cx="3315271" cy="2077570"/>
          </a:xfrm>
          <a:prstGeom prst="rect">
            <a:avLst/>
          </a:prstGeom>
          <a:noFill/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0C4E103-397D-409A-9588-04118BBEA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600200"/>
            <a:ext cx="35433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7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Drive for result – death march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52651" y="1803583"/>
            <a:ext cx="1569944" cy="3907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latin typeface="+mn-ea"/>
              </a:rPr>
              <a:t>Stabilization</a:t>
            </a:r>
            <a:br>
              <a:rPr lang="en-US" altLang="zh-CN" dirty="0">
                <a:latin typeface="+mn-ea"/>
              </a:rPr>
            </a:b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Drive to ZBB</a:t>
            </a: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</p:txBody>
      </p:sp>
      <p:pic>
        <p:nvPicPr>
          <p:cNvPr id="6" name="Picture 2" descr="image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5836" y="1803582"/>
            <a:ext cx="5471037" cy="35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483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2008 — later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695221"/>
            <a:ext cx="8407774" cy="171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Agile Process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SCRUM, Burn Down Chart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Continuous Improvement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Quick feedback and fix from users</a:t>
            </a:r>
          </a:p>
        </p:txBody>
      </p:sp>
    </p:spTree>
    <p:extLst>
      <p:ext uri="{BB962C8B-B14F-4D97-AF65-F5344CB8AC3E}">
        <p14:creationId xmlns:p14="http://schemas.microsoft.com/office/powerpoint/2010/main" val="1821500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4912-B83D-4D63-9088-91154BE5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新做法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429C-82AB-4757-BF73-66522D697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和用户社区有紧密的联系，要发布的功能都事先通气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在公司内部采用了</a:t>
            </a:r>
            <a:r>
              <a:rPr lang="en-US" altLang="zh-CN" dirty="0"/>
              <a:t>Stack Overflow </a:t>
            </a:r>
            <a:r>
              <a:rPr lang="zh-CN" altLang="en-US" dirty="0"/>
              <a:t>企业版，大家在内部的</a:t>
            </a:r>
            <a:r>
              <a:rPr lang="en-US" altLang="zh-CN" dirty="0"/>
              <a:t>Stack Overﬂow </a:t>
            </a:r>
            <a:r>
              <a:rPr lang="zh-CN" altLang="en-US" dirty="0"/>
              <a:t>进行技术交 流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TFS </a:t>
            </a:r>
            <a:r>
              <a:rPr lang="zh-CN" altLang="en-US" dirty="0"/>
              <a:t>也和</a:t>
            </a:r>
            <a:r>
              <a:rPr lang="en-US" altLang="zh-CN" dirty="0"/>
              <a:t>Git </a:t>
            </a:r>
            <a:r>
              <a:rPr lang="zh-CN" altLang="en-US" dirty="0"/>
              <a:t>无缝集成，微软的默认源代码管理工具采用了</a:t>
            </a:r>
            <a:r>
              <a:rPr lang="en-US" altLang="zh-CN" dirty="0"/>
              <a:t>Git </a:t>
            </a:r>
            <a:r>
              <a:rPr lang="zh-CN" altLang="en-US" dirty="0"/>
              <a:t>为了让</a:t>
            </a:r>
            <a:r>
              <a:rPr lang="en-US" altLang="zh-CN" dirty="0"/>
              <a:t>Git </a:t>
            </a:r>
            <a:r>
              <a:rPr lang="zh-CN" altLang="en-US" dirty="0"/>
              <a:t>能处理 庞大的代码库，</a:t>
            </a:r>
            <a:r>
              <a:rPr lang="en-US" altLang="zh-CN" dirty="0"/>
              <a:t>TFS </a:t>
            </a:r>
            <a:r>
              <a:rPr lang="zh-CN" altLang="en-US" dirty="0"/>
              <a:t>团队还进行了几次技术改造，并且把这个项目开源共享。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自组织的团队</a:t>
            </a:r>
            <a:r>
              <a:rPr lang="en-US" altLang="zh-CN" dirty="0"/>
              <a:t>: </a:t>
            </a:r>
            <a:r>
              <a:rPr lang="zh-CN" altLang="en-US" dirty="0"/>
              <a:t>每个大的里程碑结束后，所有的团队成员都可以自己选择下一个项目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这时候，项目的领头人，通常是研发组长和</a:t>
            </a:r>
            <a:r>
              <a:rPr lang="en-US" altLang="zh-CN" dirty="0"/>
              <a:t>PM</a:t>
            </a:r>
            <a:r>
              <a:rPr lang="zh-CN" altLang="en-US" dirty="0"/>
              <a:t>，就要一起极力向大家兜售自己项目 的意义，声称在他们领导下的团队将是多么有意思，等等。数据显示，八成的团队成 员留在原来的团队，二成换组，这对于团队技能的持续性、开拓新机会、带来新鲜血液， 都是很好的平衡。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78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Release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2458543"/>
            <a:ext cx="7886700" cy="2300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152650" y="1672448"/>
            <a:ext cx="78209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350" dirty="0"/>
              <a:t>Daily Build &amp; Test: Canary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Depends on quality, push </a:t>
            </a:r>
            <a:r>
              <a:rPr lang="en-US" sz="1350"/>
              <a:t>to OSG/Microsoft/Windows-Insiders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88132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F712-7030-431F-9AF6-0A755057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团队取消了专职测试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2C2DA-9830-424B-83FB-5A27ED29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26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Summary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729781"/>
            <a:ext cx="8407774" cy="340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Technology and culture shapes the way we manage project</a:t>
            </a:r>
          </a:p>
          <a:p>
            <a:pPr marL="557213" lvl="1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Technology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Whiteboard, excel, notepad, client/server, managed code, web…</a:t>
            </a:r>
          </a:p>
          <a:p>
            <a:pPr marL="557213" lvl="1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Culture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Result-driven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Hard working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Dogfood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Let individual team make decision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Postmortem, keep learning</a:t>
            </a:r>
          </a:p>
          <a:p>
            <a:pPr marL="900113" lvl="2" indent="-214313">
              <a:lnSpc>
                <a:spcPts val="2625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Respect the rules in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72634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types of “Building”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eaLnBrk="0" hangingPunct="0"/>
            <a:r>
              <a:rPr lang="en-US" dirty="0"/>
              <a:t>Build To Learn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开发软件，构建系统的目的是做进一步的试验，试图发现客观规律或某个试验方法的优点与缺点。这些项目经常是科研论文的基础工作。</a:t>
            </a:r>
            <a:endParaRPr lang="en-US" dirty="0"/>
          </a:p>
          <a:p>
            <a:pPr lvl="0" eaLnBrk="0" hangingPunct="0"/>
            <a:r>
              <a:rPr lang="en-US" dirty="0"/>
              <a:t>Build To Show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为了突出地展现某个技术的作用，开发一些演示为目的的软件，这些项目很吸引眼球，经常获得新闻报道，但是功能未必全面或实用。</a:t>
            </a:r>
            <a:endParaRPr lang="en-US" dirty="0"/>
          </a:p>
          <a:p>
            <a:pPr lvl="0" eaLnBrk="0" hangingPunct="0"/>
            <a:r>
              <a:rPr lang="en-US" dirty="0"/>
              <a:t>Build To Serve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为了服务一定范围的目标用户而构建的工具等，有时以公开的</a:t>
            </a:r>
            <a:r>
              <a:rPr lang="en-US" dirty="0"/>
              <a:t>SDK </a:t>
            </a:r>
            <a:r>
              <a:rPr lang="zh-CN" altLang="en-US" dirty="0"/>
              <a:t>形式发布，让别的研发人员使用。</a:t>
            </a:r>
            <a:endParaRPr lang="en-US" dirty="0"/>
          </a:p>
          <a:p>
            <a:pPr lvl="0" eaLnBrk="0" hangingPunct="0"/>
            <a:r>
              <a:rPr lang="en-US" dirty="0"/>
              <a:t>Build To Win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以在市场上赢得用户为目标而构建的软件。这也是种种科学发现，技术突破最好的试金石。所有以营利为目的的公司和团队都在为此努力。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41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C432-0C11-4CC0-B621-BC1EDFB4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Cargo Cult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903D-0D5D-4EDB-8552-D42E17806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6477000" cy="46256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二战时美军在太平洋某个小岛修 建了机场，岛上的土著们看到士兵头戴钢盔，身背步话机，嘴里不停地叽里咕噜。 然后，神奇的大鸟从天而降，士兵们从鸟肚子里拉出一箱箱货物，土著们也偶尔能 分到一些口香糖、香烟等新鲜玩意。战后美军撤了，土著们开始举行庄严的仪式， 他们把椰子壳扣在脑瓜上，身上绑着树枝冒充天线，模仿美军的样子，向空中喊叫， 希望神奇的大鸟能和以前一样从天而降。然而大鸟终究没有来，于是他们用椰子树 和野花扎了一个色彩斑斓的飞机模型来模拟大鸟的降落。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货船崇拜（</a:t>
            </a:r>
            <a:r>
              <a:rPr lang="en-US" altLang="zh-CN" sz="2800" dirty="0"/>
              <a:t>Cargo Cult</a:t>
            </a:r>
            <a:r>
              <a:rPr lang="zh-CN" altLang="en-US" sz="2800" dirty="0"/>
              <a:t>），就是试图以形似而神不似的努力， 去期望奇迹的发生。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2052" name="Picture 4" descr="https://www.newhistorian.com/wp-content/uploads/2018/07/cargocult1.jpg">
            <a:extLst>
              <a:ext uri="{FF2B5EF4-FFF2-40B4-BE49-F238E27FC236}">
                <a16:creationId xmlns:a16="http://schemas.microsoft.com/office/drawing/2014/main" id="{ED1742FE-ACDE-4F8C-9CAC-23653588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4184275"/>
            <a:ext cx="3977154" cy="20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lanesian cargo cults and the unquenchable thirst of consumerism">
            <a:extLst>
              <a:ext uri="{FF2B5EF4-FFF2-40B4-BE49-F238E27FC236}">
                <a16:creationId xmlns:a16="http://schemas.microsoft.com/office/drawing/2014/main" id="{DC6E4208-05C5-408C-96EA-3AFF5732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775192"/>
            <a:ext cx="3977154" cy="206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315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A9C2-00E5-44CF-B14B-F79BCE78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避免 “形似而神不似”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626B-ED9F-4996-80BE-B812BEE8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做好软件项目，离不开人、技术、工具和方法。什么是软件开发的本质？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文盲</a:t>
            </a:r>
            <a:r>
              <a:rPr lang="zh-CN" altLang="en-US"/>
              <a:t>戴上度</a:t>
            </a:r>
            <a:r>
              <a:rPr lang="zh-CN" altLang="en-US" dirty="0"/>
              <a:t>数合适的眼镜，就能识字么？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“识字”的本质是什么？ 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什么样的条件能导致装 满货物的飞机降落到一个小岛上？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这个事情发生的本质原因是什么？ 是用椰子壳 做的头盔么？如果把头盔换成正牌的美军头盔，“ 飞机到来”的成功率会增加么？ 	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团队</a:t>
            </a:r>
            <a:r>
              <a:rPr lang="en-US" altLang="zh-CN" dirty="0"/>
              <a:t>A </a:t>
            </a:r>
            <a:r>
              <a:rPr lang="zh-CN" altLang="en-US" dirty="0"/>
              <a:t>用简单的看板方法，把写有任务内容的小贴纸贴在墙上；团队</a:t>
            </a:r>
            <a:r>
              <a:rPr lang="en-US" altLang="zh-CN" dirty="0"/>
              <a:t>B </a:t>
            </a:r>
            <a:r>
              <a:rPr lang="zh-CN" altLang="en-US" dirty="0"/>
              <a:t>用大型项 目管理软件，把任务状态存储在数据库中， 并通过算法画出任务变化的曲线。仅此区别，能推导出这两个团队的成功率的区别么？</a:t>
            </a:r>
          </a:p>
        </p:txBody>
      </p:sp>
    </p:spTree>
    <p:extLst>
      <p:ext uri="{BB962C8B-B14F-4D97-AF65-F5344CB8AC3E}">
        <p14:creationId xmlns:p14="http://schemas.microsoft.com/office/powerpoint/2010/main" val="351353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dirty="0"/>
              <a:t>eferences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515" y="1564143"/>
            <a:ext cx="3024589" cy="3762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60" y="1564143"/>
            <a:ext cx="3165560" cy="376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060" y="1564143"/>
            <a:ext cx="2443163" cy="37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A05-BD41-4F68-A5AE-744AE8EF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如何克服困难</a:t>
            </a:r>
            <a:endParaRPr lang="en-US" dirty="0"/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posing for a photo in front of a computer&#10;&#10;Description automatically generated">
            <a:extLst>
              <a:ext uri="{FF2B5EF4-FFF2-40B4-BE49-F238E27FC236}">
                <a16:creationId xmlns:a16="http://schemas.microsoft.com/office/drawing/2014/main" id="{CF5A4271-24B9-4916-B253-D52D6406F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r="6522" b="-3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67DA-339A-4C65-A96F-FB2EED3E3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zh-CN" altLang="en-US" dirty="0"/>
              <a:t>时间紧：睡在机房里面</a:t>
            </a:r>
            <a:endParaRPr lang="en-US" altLang="zh-CN" dirty="0"/>
          </a:p>
          <a:p>
            <a:r>
              <a:rPr lang="zh-CN" altLang="en-US" dirty="0"/>
              <a:t>任务重，无实体机器：</a:t>
            </a:r>
            <a:endParaRPr lang="en-US" altLang="zh-CN" dirty="0"/>
          </a:p>
          <a:p>
            <a:pPr lvl="1"/>
            <a:r>
              <a:rPr lang="zh-CN" altLang="en-US" dirty="0"/>
              <a:t>分工：</a:t>
            </a:r>
            <a:r>
              <a:rPr lang="en-US" altLang="zh-CN" dirty="0"/>
              <a:t>Paul </a:t>
            </a:r>
            <a:r>
              <a:rPr lang="zh-CN" altLang="en-US" dirty="0"/>
              <a:t>写模拟器， </a:t>
            </a:r>
            <a:r>
              <a:rPr lang="en-US" altLang="zh-CN" dirty="0"/>
              <a:t>Bill </a:t>
            </a:r>
            <a:r>
              <a:rPr lang="zh-CN" altLang="en-US" dirty="0"/>
              <a:t>在模拟器上写</a:t>
            </a:r>
            <a:r>
              <a:rPr lang="en-US" altLang="zh-CN" dirty="0"/>
              <a:t>Basic </a:t>
            </a:r>
            <a:r>
              <a:rPr lang="zh-CN" altLang="en-US" dirty="0"/>
              <a:t>的解释器</a:t>
            </a:r>
            <a:endParaRPr lang="en-US" altLang="zh-CN" dirty="0"/>
          </a:p>
          <a:p>
            <a:r>
              <a:rPr lang="zh-CN" altLang="en-US" dirty="0"/>
              <a:t>突发情况：发现没有写解释器</a:t>
            </a:r>
            <a:r>
              <a:rPr lang="en-US" altLang="zh-CN" dirty="0"/>
              <a:t>loader</a:t>
            </a:r>
          </a:p>
          <a:p>
            <a:pPr lvl="1"/>
            <a:r>
              <a:rPr lang="zh-CN" altLang="en-US" dirty="0"/>
              <a:t>在飞机降落的过程中写出来</a:t>
            </a:r>
            <a:endParaRPr lang="en-US" altLang="zh-CN" dirty="0"/>
          </a:p>
          <a:p>
            <a:r>
              <a:rPr lang="zh-CN" altLang="en-US" dirty="0"/>
              <a:t>结果：</a:t>
            </a:r>
            <a:endParaRPr lang="en-US" altLang="zh-CN" dirty="0"/>
          </a:p>
          <a:p>
            <a:pPr lvl="1"/>
            <a:r>
              <a:rPr lang="zh-CN" altLang="en-US" dirty="0">
                <a:hlinkClick r:id="rId5"/>
              </a:rPr>
              <a:t>第一次在实体机器上演示就成功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5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练习和讨论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http://www.cnblogs.com/xinz/p/3854387.html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7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D88-E090-464B-BC87-D60EE912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149D-B9D8-49F7-8135-09433B6F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>
                <a:latin typeface="+mn-ea"/>
                <a:ea typeface="+mn-ea"/>
              </a:rPr>
              <a:t>有奖竞猜</a:t>
            </a:r>
            <a:r>
              <a:rPr lang="en-US" altLang="zh-CN" sz="2700" dirty="0">
                <a:latin typeface="+mn-ea"/>
                <a:ea typeface="+mn-ea"/>
              </a:rPr>
              <a:t>(1)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8200" y="1981200"/>
            <a:ext cx="5704914" cy="269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cs typeface="Arial" charset="0"/>
              </a:rPr>
              <a:t>一个员工对</a:t>
            </a:r>
            <a:r>
              <a:rPr lang="en-US" altLang="zh-CN" dirty="0" err="1">
                <a:latin typeface="+mj-ea"/>
                <a:cs typeface="Arial" charset="0"/>
              </a:rPr>
              <a:t>BillG</a:t>
            </a:r>
            <a:r>
              <a:rPr lang="zh-CN" altLang="en-US" dirty="0">
                <a:latin typeface="+mj-ea"/>
                <a:cs typeface="Arial" charset="0"/>
              </a:rPr>
              <a:t> 说 </a:t>
            </a:r>
            <a:r>
              <a:rPr lang="en-US" altLang="zh-CN" dirty="0">
                <a:latin typeface="+mj-ea"/>
                <a:cs typeface="Arial" charset="0"/>
              </a:rPr>
              <a:t>:</a:t>
            </a:r>
            <a:r>
              <a:rPr lang="zh-CN" altLang="en-US" dirty="0">
                <a:latin typeface="+mj-ea"/>
                <a:cs typeface="Arial" charset="0"/>
              </a:rPr>
              <a:t> </a:t>
            </a:r>
            <a:endParaRPr lang="en-US" altLang="zh-CN" dirty="0">
              <a:latin typeface="+mj-ea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cs typeface="Arial" charset="0"/>
              </a:rPr>
              <a:t>	</a:t>
            </a:r>
            <a:r>
              <a:rPr lang="zh-CN" altLang="en-US" sz="1500" dirty="0">
                <a:latin typeface="+mj-ea"/>
                <a:cs typeface="Arial" charset="0"/>
              </a:rPr>
              <a:t>俺上午</a:t>
            </a:r>
            <a:r>
              <a:rPr lang="en-US" altLang="zh-CN" sz="1500" dirty="0">
                <a:latin typeface="+mj-ea"/>
                <a:cs typeface="Arial" charset="0"/>
              </a:rPr>
              <a:t>10</a:t>
            </a:r>
            <a:r>
              <a:rPr lang="zh-CN" altLang="en-US" sz="1500" dirty="0">
                <a:latin typeface="+mj-ea"/>
                <a:cs typeface="Arial" charset="0"/>
              </a:rPr>
              <a:t>点钟来上班，晚上</a:t>
            </a:r>
            <a:r>
              <a:rPr lang="en-US" altLang="zh-CN" sz="1500" dirty="0">
                <a:latin typeface="+mj-ea"/>
                <a:cs typeface="Arial" charset="0"/>
              </a:rPr>
              <a:t>10</a:t>
            </a:r>
            <a:r>
              <a:rPr lang="zh-CN" altLang="en-US" sz="1500" dirty="0">
                <a:latin typeface="+mj-ea"/>
                <a:cs typeface="Arial" charset="0"/>
              </a:rPr>
              <a:t>点才离开。累。。。</a:t>
            </a:r>
            <a:endParaRPr lang="en-US" altLang="zh-CN" dirty="0">
              <a:latin typeface="+mj-ea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+mj-ea"/>
                <a:cs typeface="Arial" charset="0"/>
              </a:rPr>
              <a:t>BillG</a:t>
            </a:r>
            <a:r>
              <a:rPr lang="zh-CN" altLang="en-US" dirty="0">
                <a:latin typeface="+mj-ea"/>
                <a:cs typeface="Arial" charset="0"/>
              </a:rPr>
              <a:t> 的回答是：</a:t>
            </a:r>
            <a:endParaRPr lang="en-US" altLang="zh-CN" dirty="0">
              <a:latin typeface="+mj-ea"/>
              <a:cs typeface="Arial" charset="0"/>
            </a:endParaRP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同志们辛苦了！</a:t>
            </a:r>
            <a:endParaRPr lang="en-US" altLang="zh-CN" sz="1500" dirty="0">
              <a:latin typeface="+mj-ea"/>
              <a:cs typeface="Arial" charset="0"/>
            </a:endParaRP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洗洗睡了吧！</a:t>
            </a:r>
            <a:endParaRPr lang="en-US" altLang="zh-CN" sz="1500" dirty="0">
              <a:latin typeface="+mj-ea"/>
              <a:cs typeface="Arial" charset="0"/>
            </a:endParaRP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你不是一个人在战斗</a:t>
            </a:r>
            <a:r>
              <a:rPr lang="en-US" altLang="zh-CN" sz="1500" dirty="0">
                <a:latin typeface="+mj-ea"/>
                <a:cs typeface="Arial" charset="0"/>
              </a:rPr>
              <a:t>…</a:t>
            </a:r>
          </a:p>
          <a:p>
            <a:pPr marL="385763" indent="-385763">
              <a:lnSpc>
                <a:spcPct val="150000"/>
              </a:lnSpc>
              <a:buAutoNum type="alphaLcParenR"/>
            </a:pPr>
            <a:r>
              <a:rPr lang="zh-CN" altLang="en-US" sz="1500" dirty="0">
                <a:latin typeface="+mj-ea"/>
                <a:cs typeface="Arial" charset="0"/>
              </a:rPr>
              <a:t>怎么搞的，只工作了半天？</a:t>
            </a:r>
            <a:endParaRPr lang="en-US" altLang="zh-CN" sz="1500" dirty="0">
              <a:latin typeface="+mj-ea"/>
              <a:cs typeface="Arial" charset="0"/>
            </a:endParaRP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2D16977-1D8C-4172-8EB8-69BB1ABD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28800"/>
            <a:ext cx="4514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49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Excel, </a:t>
            </a:r>
            <a:r>
              <a:rPr lang="en-US" altLang="zh-CN" sz="2700" dirty="0" err="1">
                <a:latin typeface="+mn-ea"/>
                <a:ea typeface="+mn-ea"/>
              </a:rPr>
              <a:t>NotePad</a:t>
            </a:r>
            <a:r>
              <a:rPr lang="zh-CN" altLang="en-US" sz="2700" dirty="0">
                <a:latin typeface="+mn-ea"/>
                <a:ea typeface="+mn-ea"/>
              </a:rPr>
              <a:t>，</a:t>
            </a:r>
            <a:r>
              <a:rPr lang="en-US" altLang="zh-CN" sz="2700" dirty="0">
                <a:latin typeface="+mn-ea"/>
                <a:ea typeface="+mn-ea"/>
              </a:rPr>
              <a:t>Whiteboard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8200" y="1392112"/>
            <a:ext cx="695549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Excel and other simple tools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Easy, everybody has it and can use right away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Problems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57213" lvl="1" indent="-214313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Hard to store and retrieve history</a:t>
            </a:r>
          </a:p>
          <a:p>
            <a:pPr marL="557213" lvl="1" indent="-214313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Cannot  handle large teams</a:t>
            </a:r>
          </a:p>
          <a:p>
            <a:pPr marL="557213" lvl="1" indent="-214313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Lack of support for sharing and multiple editing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2056" name="Picture 8" descr="http://d.hiphotos.baidu.com/baike/w%3D268/sign=c845ccffd058ccbf1bbcb23c21d9bcd4/d788d43f8794a4c2068582660ff41bd5ac6eddc450da01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38" y="2524686"/>
            <a:ext cx="1787841" cy="170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3.tietuku.com/e66aa572f37b1db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5" y="2714334"/>
            <a:ext cx="1635639" cy="16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94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Raid — bug killer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6" name="Content Placeholder 3" descr="raid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2651" y="1665754"/>
            <a:ext cx="5450311" cy="3862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Picture 2" descr="../cm_images/Raid-FIK-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0875" y="1635078"/>
            <a:ext cx="1366085" cy="389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861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F99F-F68B-4852-86C2-03FA8051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Outlook </a:t>
            </a:r>
            <a:r>
              <a:rPr lang="zh-CN" altLang="en-US" dirty="0"/>
              <a:t>团队 </a:t>
            </a:r>
            <a:r>
              <a:rPr lang="en-US" altLang="zh-CN"/>
              <a:t>- dev</a:t>
            </a:r>
            <a:r>
              <a:rPr lang="zh-CN" altLang="en-US"/>
              <a:t>入门手册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68376D-4AE7-484C-8423-9DDAA5418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57400"/>
            <a:ext cx="2681315" cy="3762375"/>
          </a:xfrm>
          <a:prstGeom prst="rect">
            <a:avLst/>
          </a:prstGeom>
        </p:spPr>
      </p:pic>
      <p:pic>
        <p:nvPicPr>
          <p:cNvPr id="1026" name="Picture 2" descr="âren and stimpyâçå¾çæç´¢ç»æ">
            <a:extLst>
              <a:ext uri="{FF2B5EF4-FFF2-40B4-BE49-F238E27FC236}">
                <a16:creationId xmlns:a16="http://schemas.microsoft.com/office/drawing/2014/main" id="{AF37E4DC-9181-401D-BD41-D8F1A472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09800"/>
            <a:ext cx="609599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7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Raid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1" y="1677010"/>
            <a:ext cx="6955491" cy="3519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Everything is “bug” 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You can create/edit/query bugs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Bug fields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Title/priority/severity/assigned to</a:t>
            </a:r>
          </a:p>
          <a:p>
            <a:pPr marL="557213" lvl="1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 field called</a:t>
            </a:r>
            <a:r>
              <a:rPr lang="zh-CN" altLang="en-US" dirty="0"/>
              <a:t> “</a:t>
            </a:r>
            <a:r>
              <a:rPr lang="en-US" altLang="zh-CN" dirty="0"/>
              <a:t>issue type</a:t>
            </a:r>
            <a:r>
              <a:rPr lang="zh-CN" altLang="en-US" dirty="0"/>
              <a:t>”</a:t>
            </a:r>
            <a:endParaRPr lang="en-US" altLang="zh-CN" dirty="0"/>
          </a:p>
          <a:p>
            <a:pPr marL="900113" lvl="2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Bug,  suggestion</a:t>
            </a:r>
            <a:r>
              <a:rPr lang="zh-CN" altLang="en-US" dirty="0"/>
              <a:t>，</a:t>
            </a:r>
            <a:r>
              <a:rPr lang="en-US" altLang="zh-CN" dirty="0"/>
              <a:t>localization issue, performance</a:t>
            </a:r>
            <a:r>
              <a:rPr lang="zh-CN" altLang="en-US" dirty="0"/>
              <a:t> </a:t>
            </a:r>
            <a:endParaRPr lang="en-US" altLang="zh-CN" dirty="0"/>
          </a:p>
          <a:p>
            <a:pPr marL="900113" lvl="2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Different Issue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implies different work flow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Raid as part of MS culture —“raid me a bug”. </a:t>
            </a:r>
          </a:p>
          <a:p>
            <a:pPr marL="214313" indent="-21431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Manage windows 95/2000, office 97, millions of records</a:t>
            </a:r>
          </a:p>
        </p:txBody>
      </p:sp>
    </p:spTree>
    <p:extLst>
      <p:ext uri="{BB962C8B-B14F-4D97-AF65-F5344CB8AC3E}">
        <p14:creationId xmlns:p14="http://schemas.microsoft.com/office/powerpoint/2010/main" val="94188962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2E8747-3F1E-45C8-B087-E29E68A96E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6E088D0-761E-42B3-AB85-A8231623BC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0D545A-DB16-4CF7-82C5-8A040C906CE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2375</Words>
  <Application>Microsoft Office PowerPoint</Application>
  <PresentationFormat>Widescreen</PresentationFormat>
  <Paragraphs>276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Microsoft YaHei</vt:lpstr>
      <vt:lpstr>Microsoft YaHei UI</vt:lpstr>
      <vt:lpstr>宋体</vt:lpstr>
      <vt:lpstr>Arial</vt:lpstr>
      <vt:lpstr>Calibri</vt:lpstr>
      <vt:lpstr>Calibri Light</vt:lpstr>
      <vt:lpstr>Wingdings 2</vt:lpstr>
      <vt:lpstr>Depth</vt:lpstr>
      <vt:lpstr>实战中的软件工程</vt:lpstr>
      <vt:lpstr>微软如何做项目管理（传说和个人经历）</vt:lpstr>
      <vt:lpstr>Cowboy</vt:lpstr>
      <vt:lpstr>如何克服困难</vt:lpstr>
      <vt:lpstr>有奖竞猜(1)</vt:lpstr>
      <vt:lpstr>Excel, NotePad，Whiteboard</vt:lpstr>
      <vt:lpstr>Raid — bug killer</vt:lpstr>
      <vt:lpstr>Outlook 团队 - dev入门手册</vt:lpstr>
      <vt:lpstr>Raid</vt:lpstr>
      <vt:lpstr>BBS （Microsoft Exchange Public Folder）</vt:lpstr>
      <vt:lpstr>Microsoft Project</vt:lpstr>
      <vt:lpstr>Microsoft Project</vt:lpstr>
      <vt:lpstr>Product Studio</vt:lpstr>
      <vt:lpstr>Product Studio</vt:lpstr>
      <vt:lpstr>Team Foundation Server</vt:lpstr>
      <vt:lpstr>TFS</vt:lpstr>
      <vt:lpstr>TFS work item types</vt:lpstr>
      <vt:lpstr>Strength of TFS</vt:lpstr>
      <vt:lpstr>TFS &amp; Win10</vt:lpstr>
      <vt:lpstr>Roles in Microsoft Teams</vt:lpstr>
      <vt:lpstr>History of PM in Microsoft</vt:lpstr>
      <vt:lpstr>Original idea of PM</vt:lpstr>
      <vt:lpstr>A bunch of busy engineers</vt:lpstr>
      <vt:lpstr>Turn the idea around</vt:lpstr>
      <vt:lpstr>Role of PM - Money</vt:lpstr>
      <vt:lpstr>Project Manager vs. Program Manager</vt:lpstr>
      <vt:lpstr>有奖竞猜(2)</vt:lpstr>
      <vt:lpstr>Tools + methodology</vt:lpstr>
      <vt:lpstr>MSF &amp; other theories</vt:lpstr>
      <vt:lpstr>Drive for result – death march</vt:lpstr>
      <vt:lpstr>2008 — later</vt:lpstr>
      <vt:lpstr>新做法</vt:lpstr>
      <vt:lpstr>Windows 10 Release</vt:lpstr>
      <vt:lpstr>Windows 团队取消了专职测试</vt:lpstr>
      <vt:lpstr>Summary</vt:lpstr>
      <vt:lpstr>Different types of “Building”</vt:lpstr>
      <vt:lpstr>Cargo Cult</vt:lpstr>
      <vt:lpstr>避免 “形似而神不似”</vt:lpstr>
      <vt:lpstr>References</vt:lpstr>
      <vt:lpstr>练习和讨论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实战中的软件工程</dc:title>
  <dc:creator>Xin Zou</dc:creator>
  <cp:lastModifiedBy>Xin Zou</cp:lastModifiedBy>
  <cp:revision>1</cp:revision>
  <dcterms:created xsi:type="dcterms:W3CDTF">2018-10-25T06:11:43Z</dcterms:created>
  <dcterms:modified xsi:type="dcterms:W3CDTF">2018-11-06T12:41:47Z</dcterms:modified>
</cp:coreProperties>
</file>